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7" r:id="rId2"/>
    <p:sldId id="264" r:id="rId3"/>
    <p:sldId id="258" r:id="rId4"/>
    <p:sldId id="259" r:id="rId5"/>
    <p:sldId id="261" r:id="rId6"/>
    <p:sldId id="260" r:id="rId7"/>
    <p:sldId id="263" r:id="rId8"/>
    <p:sldId id="262" r:id="rId9"/>
  </p:sldIdLst>
  <p:sldSz cx="12192000" cy="6858000"/>
  <p:notesSz cx="6858000" cy="9144000"/>
  <p:embeddedFontLst>
    <p:embeddedFont>
      <p:font typeface="Aharoni" panose="02010803020104030203" pitchFamily="2" charset="-79"/>
      <p:bold r:id="rId10"/>
    </p:embeddedFont>
    <p:embeddedFont>
      <p:font typeface="Calibri" panose="020F0502020204030204" pitchFamily="34" charset="0"/>
      <p:regular r:id="rId11"/>
      <p:bold r:id="rId12"/>
      <p:italic r:id="rId13"/>
      <p:boldItalic r:id="rId14"/>
    </p:embeddedFont>
    <p:embeddedFont>
      <p:font typeface="Calibri Light" panose="020F0302020204030204" pitchFamily="34" charset="0"/>
      <p:regular r:id="rId15"/>
      <p:italic r:id="rId16"/>
    </p:embeddedFont>
    <p:embeddedFont>
      <p:font typeface="Cambria Math" panose="02040503050406030204" pitchFamily="18" charset="0"/>
      <p:regular r:id="rId17"/>
    </p:embeddedFont>
    <p:embeddedFont>
      <p:font typeface="Univers" panose="020B0503020202020204" pitchFamily="34" charset="0"/>
      <p:regular r:id="rId18"/>
      <p:bold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64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ableStyles" Target="tableStyle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 Id="rId22" Type="http://schemas.openxmlformats.org/officeDocument/2006/relationships/theme" Target="theme/theme1.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D931F-9377-4DC6-8A33-943C5DF98B6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4DC4D97-4AB1-4DD8-A40E-4636116F27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D809A-5DCC-4017-B68E-2EF61764719B}"/>
              </a:ext>
            </a:extLst>
          </p:cNvPr>
          <p:cNvSpPr>
            <a:spLocks noGrp="1"/>
          </p:cNvSpPr>
          <p:nvPr>
            <p:ph type="dt" sz="half" idx="10"/>
          </p:nvPr>
        </p:nvSpPr>
        <p:spPr/>
        <p:txBody>
          <a:bodyPr/>
          <a:lstStyle/>
          <a:p>
            <a:fld id="{F1086ABF-29B6-43AE-83E7-B3F47CC26A6D}" type="datetimeFigureOut">
              <a:rPr lang="en-US" smtClean="0"/>
              <a:t>8/10/2021</a:t>
            </a:fld>
            <a:endParaRPr lang="en-US"/>
          </a:p>
        </p:txBody>
      </p:sp>
      <p:sp>
        <p:nvSpPr>
          <p:cNvPr id="5" name="Footer Placeholder 4">
            <a:extLst>
              <a:ext uri="{FF2B5EF4-FFF2-40B4-BE49-F238E27FC236}">
                <a16:creationId xmlns:a16="http://schemas.microsoft.com/office/drawing/2014/main" id="{7B4F52F3-65E1-4479-A252-0D5E4E9175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E52346-71D7-4161-8060-3FD45A14CE87}"/>
              </a:ext>
            </a:extLst>
          </p:cNvPr>
          <p:cNvSpPr>
            <a:spLocks noGrp="1"/>
          </p:cNvSpPr>
          <p:nvPr>
            <p:ph type="sldNum" sz="quarter" idx="12"/>
          </p:nvPr>
        </p:nvSpPr>
        <p:spPr/>
        <p:txBody>
          <a:bodyPr/>
          <a:lstStyle/>
          <a:p>
            <a:fld id="{5D673467-8E8A-4BED-AC4F-6C86A8B01B56}" type="slidenum">
              <a:rPr lang="en-US" smtClean="0"/>
              <a:t>‹#›</a:t>
            </a:fld>
            <a:endParaRPr lang="en-US"/>
          </a:p>
        </p:txBody>
      </p:sp>
    </p:spTree>
    <p:extLst>
      <p:ext uri="{BB962C8B-B14F-4D97-AF65-F5344CB8AC3E}">
        <p14:creationId xmlns:p14="http://schemas.microsoft.com/office/powerpoint/2010/main" val="803045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F3EA2-B76E-4C99-9419-C187F1853C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731EED-22DD-4040-8212-6ABF9261CDE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10EBCB-2CED-4ADF-8C7F-E40477D84516}"/>
              </a:ext>
            </a:extLst>
          </p:cNvPr>
          <p:cNvSpPr>
            <a:spLocks noGrp="1"/>
          </p:cNvSpPr>
          <p:nvPr>
            <p:ph type="dt" sz="half" idx="10"/>
          </p:nvPr>
        </p:nvSpPr>
        <p:spPr/>
        <p:txBody>
          <a:bodyPr/>
          <a:lstStyle/>
          <a:p>
            <a:fld id="{F1086ABF-29B6-43AE-83E7-B3F47CC26A6D}" type="datetimeFigureOut">
              <a:rPr lang="en-US" smtClean="0"/>
              <a:t>8/10/2021</a:t>
            </a:fld>
            <a:endParaRPr lang="en-US"/>
          </a:p>
        </p:txBody>
      </p:sp>
      <p:sp>
        <p:nvSpPr>
          <p:cNvPr id="5" name="Footer Placeholder 4">
            <a:extLst>
              <a:ext uri="{FF2B5EF4-FFF2-40B4-BE49-F238E27FC236}">
                <a16:creationId xmlns:a16="http://schemas.microsoft.com/office/drawing/2014/main" id="{669C31CF-E171-407E-A8A4-6A1ADCEC88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E86894-A0D1-4431-B368-4541D9B3CE9E}"/>
              </a:ext>
            </a:extLst>
          </p:cNvPr>
          <p:cNvSpPr>
            <a:spLocks noGrp="1"/>
          </p:cNvSpPr>
          <p:nvPr>
            <p:ph type="sldNum" sz="quarter" idx="12"/>
          </p:nvPr>
        </p:nvSpPr>
        <p:spPr/>
        <p:txBody>
          <a:bodyPr/>
          <a:lstStyle/>
          <a:p>
            <a:fld id="{5D673467-8E8A-4BED-AC4F-6C86A8B01B56}" type="slidenum">
              <a:rPr lang="en-US" smtClean="0"/>
              <a:t>‹#›</a:t>
            </a:fld>
            <a:endParaRPr lang="en-US"/>
          </a:p>
        </p:txBody>
      </p:sp>
    </p:spTree>
    <p:extLst>
      <p:ext uri="{BB962C8B-B14F-4D97-AF65-F5344CB8AC3E}">
        <p14:creationId xmlns:p14="http://schemas.microsoft.com/office/powerpoint/2010/main" val="17603436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B32DAF-4B30-43B5-906A-7068A1A5CE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A31FD4-5AAA-47E4-8E5A-A408FD461A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220DA1-97EB-415A-A2AB-63653E2362A1}"/>
              </a:ext>
            </a:extLst>
          </p:cNvPr>
          <p:cNvSpPr>
            <a:spLocks noGrp="1"/>
          </p:cNvSpPr>
          <p:nvPr>
            <p:ph type="dt" sz="half" idx="10"/>
          </p:nvPr>
        </p:nvSpPr>
        <p:spPr/>
        <p:txBody>
          <a:bodyPr/>
          <a:lstStyle/>
          <a:p>
            <a:fld id="{F1086ABF-29B6-43AE-83E7-B3F47CC26A6D}" type="datetimeFigureOut">
              <a:rPr lang="en-US" smtClean="0"/>
              <a:t>8/10/2021</a:t>
            </a:fld>
            <a:endParaRPr lang="en-US"/>
          </a:p>
        </p:txBody>
      </p:sp>
      <p:sp>
        <p:nvSpPr>
          <p:cNvPr id="5" name="Footer Placeholder 4">
            <a:extLst>
              <a:ext uri="{FF2B5EF4-FFF2-40B4-BE49-F238E27FC236}">
                <a16:creationId xmlns:a16="http://schemas.microsoft.com/office/drawing/2014/main" id="{6A500850-D407-43D6-8CC3-248EE1546D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0E263-2867-4E7F-B9E1-B1502A09D6F6}"/>
              </a:ext>
            </a:extLst>
          </p:cNvPr>
          <p:cNvSpPr>
            <a:spLocks noGrp="1"/>
          </p:cNvSpPr>
          <p:nvPr>
            <p:ph type="sldNum" sz="quarter" idx="12"/>
          </p:nvPr>
        </p:nvSpPr>
        <p:spPr/>
        <p:txBody>
          <a:bodyPr/>
          <a:lstStyle/>
          <a:p>
            <a:fld id="{5D673467-8E8A-4BED-AC4F-6C86A8B01B56}" type="slidenum">
              <a:rPr lang="en-US" smtClean="0"/>
              <a:t>‹#›</a:t>
            </a:fld>
            <a:endParaRPr lang="en-US"/>
          </a:p>
        </p:txBody>
      </p:sp>
    </p:spTree>
    <p:extLst>
      <p:ext uri="{BB962C8B-B14F-4D97-AF65-F5344CB8AC3E}">
        <p14:creationId xmlns:p14="http://schemas.microsoft.com/office/powerpoint/2010/main" val="25512909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F4EE5-F75B-4197-8157-35508D4577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BC38F1-CE6A-4823-AB30-CB2981BFEB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8334A5-F30F-47BE-B2B8-E5137C7DF72E}"/>
              </a:ext>
            </a:extLst>
          </p:cNvPr>
          <p:cNvSpPr>
            <a:spLocks noGrp="1"/>
          </p:cNvSpPr>
          <p:nvPr>
            <p:ph type="dt" sz="half" idx="10"/>
          </p:nvPr>
        </p:nvSpPr>
        <p:spPr/>
        <p:txBody>
          <a:bodyPr/>
          <a:lstStyle/>
          <a:p>
            <a:fld id="{F1086ABF-29B6-43AE-83E7-B3F47CC26A6D}" type="datetimeFigureOut">
              <a:rPr lang="en-US" smtClean="0"/>
              <a:t>8/10/2021</a:t>
            </a:fld>
            <a:endParaRPr lang="en-US"/>
          </a:p>
        </p:txBody>
      </p:sp>
      <p:sp>
        <p:nvSpPr>
          <p:cNvPr id="5" name="Footer Placeholder 4">
            <a:extLst>
              <a:ext uri="{FF2B5EF4-FFF2-40B4-BE49-F238E27FC236}">
                <a16:creationId xmlns:a16="http://schemas.microsoft.com/office/drawing/2014/main" id="{F78B3830-1A83-4B0D-8214-3CB3CE9127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86C53-BF1B-4FE5-B112-76F2738DC0C0}"/>
              </a:ext>
            </a:extLst>
          </p:cNvPr>
          <p:cNvSpPr>
            <a:spLocks noGrp="1"/>
          </p:cNvSpPr>
          <p:nvPr>
            <p:ph type="sldNum" sz="quarter" idx="12"/>
          </p:nvPr>
        </p:nvSpPr>
        <p:spPr/>
        <p:txBody>
          <a:bodyPr/>
          <a:lstStyle/>
          <a:p>
            <a:fld id="{5D673467-8E8A-4BED-AC4F-6C86A8B01B56}" type="slidenum">
              <a:rPr lang="en-US" smtClean="0"/>
              <a:t>‹#›</a:t>
            </a:fld>
            <a:endParaRPr lang="en-US"/>
          </a:p>
        </p:txBody>
      </p:sp>
    </p:spTree>
    <p:extLst>
      <p:ext uri="{BB962C8B-B14F-4D97-AF65-F5344CB8AC3E}">
        <p14:creationId xmlns:p14="http://schemas.microsoft.com/office/powerpoint/2010/main" val="3117619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4F0C0-32E0-4B11-99BF-C907A13D2C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DDEF9F-D130-4A8C-A615-EF94BCA906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182D5FB-9BB2-400A-94C7-B1F6BF7AB422}"/>
              </a:ext>
            </a:extLst>
          </p:cNvPr>
          <p:cNvSpPr>
            <a:spLocks noGrp="1"/>
          </p:cNvSpPr>
          <p:nvPr>
            <p:ph type="dt" sz="half" idx="10"/>
          </p:nvPr>
        </p:nvSpPr>
        <p:spPr/>
        <p:txBody>
          <a:bodyPr/>
          <a:lstStyle/>
          <a:p>
            <a:fld id="{F1086ABF-29B6-43AE-83E7-B3F47CC26A6D}" type="datetimeFigureOut">
              <a:rPr lang="en-US" smtClean="0"/>
              <a:t>8/10/2021</a:t>
            </a:fld>
            <a:endParaRPr lang="en-US"/>
          </a:p>
        </p:txBody>
      </p:sp>
      <p:sp>
        <p:nvSpPr>
          <p:cNvPr id="5" name="Footer Placeholder 4">
            <a:extLst>
              <a:ext uri="{FF2B5EF4-FFF2-40B4-BE49-F238E27FC236}">
                <a16:creationId xmlns:a16="http://schemas.microsoft.com/office/drawing/2014/main" id="{60F4CFE3-DA45-4C7A-9A0F-8FA864C7DC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A375D-1711-4482-BC52-657A7CE83E56}"/>
              </a:ext>
            </a:extLst>
          </p:cNvPr>
          <p:cNvSpPr>
            <a:spLocks noGrp="1"/>
          </p:cNvSpPr>
          <p:nvPr>
            <p:ph type="sldNum" sz="quarter" idx="12"/>
          </p:nvPr>
        </p:nvSpPr>
        <p:spPr/>
        <p:txBody>
          <a:bodyPr/>
          <a:lstStyle/>
          <a:p>
            <a:fld id="{5D673467-8E8A-4BED-AC4F-6C86A8B01B56}" type="slidenum">
              <a:rPr lang="en-US" smtClean="0"/>
              <a:t>‹#›</a:t>
            </a:fld>
            <a:endParaRPr lang="en-US"/>
          </a:p>
        </p:txBody>
      </p:sp>
    </p:spTree>
    <p:extLst>
      <p:ext uri="{BB962C8B-B14F-4D97-AF65-F5344CB8AC3E}">
        <p14:creationId xmlns:p14="http://schemas.microsoft.com/office/powerpoint/2010/main" val="1417244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7020C-142E-404E-B32D-D384746FC0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EC6BEE-06BF-40E2-BFFB-93DB18D1FF5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D08CD4-A29C-4F59-BBAA-A63590BFBB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E7B500-FC4E-4A4F-89CC-D1033490F65A}"/>
              </a:ext>
            </a:extLst>
          </p:cNvPr>
          <p:cNvSpPr>
            <a:spLocks noGrp="1"/>
          </p:cNvSpPr>
          <p:nvPr>
            <p:ph type="dt" sz="half" idx="10"/>
          </p:nvPr>
        </p:nvSpPr>
        <p:spPr/>
        <p:txBody>
          <a:bodyPr/>
          <a:lstStyle/>
          <a:p>
            <a:fld id="{F1086ABF-29B6-43AE-83E7-B3F47CC26A6D}" type="datetimeFigureOut">
              <a:rPr lang="en-US" smtClean="0"/>
              <a:t>8/10/2021</a:t>
            </a:fld>
            <a:endParaRPr lang="en-US"/>
          </a:p>
        </p:txBody>
      </p:sp>
      <p:sp>
        <p:nvSpPr>
          <p:cNvPr id="6" name="Footer Placeholder 5">
            <a:extLst>
              <a:ext uri="{FF2B5EF4-FFF2-40B4-BE49-F238E27FC236}">
                <a16:creationId xmlns:a16="http://schemas.microsoft.com/office/drawing/2014/main" id="{8D1B9BB5-13AB-42D9-ABF2-F7B67EFAB2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5E3F9D-595A-4765-A9EF-5F4109E00FA8}"/>
              </a:ext>
            </a:extLst>
          </p:cNvPr>
          <p:cNvSpPr>
            <a:spLocks noGrp="1"/>
          </p:cNvSpPr>
          <p:nvPr>
            <p:ph type="sldNum" sz="quarter" idx="12"/>
          </p:nvPr>
        </p:nvSpPr>
        <p:spPr/>
        <p:txBody>
          <a:bodyPr/>
          <a:lstStyle/>
          <a:p>
            <a:fld id="{5D673467-8E8A-4BED-AC4F-6C86A8B01B56}" type="slidenum">
              <a:rPr lang="en-US" smtClean="0"/>
              <a:t>‹#›</a:t>
            </a:fld>
            <a:endParaRPr lang="en-US"/>
          </a:p>
        </p:txBody>
      </p:sp>
    </p:spTree>
    <p:extLst>
      <p:ext uri="{BB962C8B-B14F-4D97-AF65-F5344CB8AC3E}">
        <p14:creationId xmlns:p14="http://schemas.microsoft.com/office/powerpoint/2010/main" val="1460663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263C8-2B40-4278-B005-07CB6B5E7C3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54F8084-8C59-4505-A72F-98160F3A2D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C5E10D-2B32-4875-A963-32DCF875D0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61CBFC-B775-412C-B1E5-E180738A8F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546139-D8CB-4BF1-BC99-A243F6FE97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4DD3E9-15FE-48AC-8387-24F311E55E98}"/>
              </a:ext>
            </a:extLst>
          </p:cNvPr>
          <p:cNvSpPr>
            <a:spLocks noGrp="1"/>
          </p:cNvSpPr>
          <p:nvPr>
            <p:ph type="dt" sz="half" idx="10"/>
          </p:nvPr>
        </p:nvSpPr>
        <p:spPr/>
        <p:txBody>
          <a:bodyPr/>
          <a:lstStyle/>
          <a:p>
            <a:fld id="{F1086ABF-29B6-43AE-83E7-B3F47CC26A6D}" type="datetimeFigureOut">
              <a:rPr lang="en-US" smtClean="0"/>
              <a:t>8/10/2021</a:t>
            </a:fld>
            <a:endParaRPr lang="en-US"/>
          </a:p>
        </p:txBody>
      </p:sp>
      <p:sp>
        <p:nvSpPr>
          <p:cNvPr id="8" name="Footer Placeholder 7">
            <a:extLst>
              <a:ext uri="{FF2B5EF4-FFF2-40B4-BE49-F238E27FC236}">
                <a16:creationId xmlns:a16="http://schemas.microsoft.com/office/drawing/2014/main" id="{F211CA1D-BEBA-4598-9A58-D13C1BD295B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2CBE36-9A9B-4D20-9EA4-72A385C3F3D9}"/>
              </a:ext>
            </a:extLst>
          </p:cNvPr>
          <p:cNvSpPr>
            <a:spLocks noGrp="1"/>
          </p:cNvSpPr>
          <p:nvPr>
            <p:ph type="sldNum" sz="quarter" idx="12"/>
          </p:nvPr>
        </p:nvSpPr>
        <p:spPr/>
        <p:txBody>
          <a:bodyPr/>
          <a:lstStyle/>
          <a:p>
            <a:fld id="{5D673467-8E8A-4BED-AC4F-6C86A8B01B56}" type="slidenum">
              <a:rPr lang="en-US" smtClean="0"/>
              <a:t>‹#›</a:t>
            </a:fld>
            <a:endParaRPr lang="en-US"/>
          </a:p>
        </p:txBody>
      </p:sp>
    </p:spTree>
    <p:extLst>
      <p:ext uri="{BB962C8B-B14F-4D97-AF65-F5344CB8AC3E}">
        <p14:creationId xmlns:p14="http://schemas.microsoft.com/office/powerpoint/2010/main" val="3547185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147E1-CABF-4966-9608-5F1719FDD4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1CE850C-CAB6-4CEF-B0DD-2652ED9A1300}"/>
              </a:ext>
            </a:extLst>
          </p:cNvPr>
          <p:cNvSpPr>
            <a:spLocks noGrp="1"/>
          </p:cNvSpPr>
          <p:nvPr>
            <p:ph type="dt" sz="half" idx="10"/>
          </p:nvPr>
        </p:nvSpPr>
        <p:spPr/>
        <p:txBody>
          <a:bodyPr/>
          <a:lstStyle/>
          <a:p>
            <a:fld id="{F1086ABF-29B6-43AE-83E7-B3F47CC26A6D}" type="datetimeFigureOut">
              <a:rPr lang="en-US" smtClean="0"/>
              <a:t>8/10/2021</a:t>
            </a:fld>
            <a:endParaRPr lang="en-US"/>
          </a:p>
        </p:txBody>
      </p:sp>
      <p:sp>
        <p:nvSpPr>
          <p:cNvPr id="4" name="Footer Placeholder 3">
            <a:extLst>
              <a:ext uri="{FF2B5EF4-FFF2-40B4-BE49-F238E27FC236}">
                <a16:creationId xmlns:a16="http://schemas.microsoft.com/office/drawing/2014/main" id="{E7A55A7E-DA9D-42F8-95F2-81543C617C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90B17A8-2EC3-45D8-BAE4-3CD9F478FE89}"/>
              </a:ext>
            </a:extLst>
          </p:cNvPr>
          <p:cNvSpPr>
            <a:spLocks noGrp="1"/>
          </p:cNvSpPr>
          <p:nvPr>
            <p:ph type="sldNum" sz="quarter" idx="12"/>
          </p:nvPr>
        </p:nvSpPr>
        <p:spPr/>
        <p:txBody>
          <a:bodyPr/>
          <a:lstStyle/>
          <a:p>
            <a:fld id="{5D673467-8E8A-4BED-AC4F-6C86A8B01B56}" type="slidenum">
              <a:rPr lang="en-US" smtClean="0"/>
              <a:t>‹#›</a:t>
            </a:fld>
            <a:endParaRPr lang="en-US"/>
          </a:p>
        </p:txBody>
      </p:sp>
    </p:spTree>
    <p:extLst>
      <p:ext uri="{BB962C8B-B14F-4D97-AF65-F5344CB8AC3E}">
        <p14:creationId xmlns:p14="http://schemas.microsoft.com/office/powerpoint/2010/main" val="3494328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66C3A8-DF12-49C9-A5F8-2EC576B188E0}"/>
              </a:ext>
            </a:extLst>
          </p:cNvPr>
          <p:cNvSpPr>
            <a:spLocks noGrp="1"/>
          </p:cNvSpPr>
          <p:nvPr>
            <p:ph type="dt" sz="half" idx="10"/>
          </p:nvPr>
        </p:nvSpPr>
        <p:spPr/>
        <p:txBody>
          <a:bodyPr/>
          <a:lstStyle/>
          <a:p>
            <a:fld id="{F1086ABF-29B6-43AE-83E7-B3F47CC26A6D}" type="datetimeFigureOut">
              <a:rPr lang="en-US" smtClean="0"/>
              <a:t>8/10/2021</a:t>
            </a:fld>
            <a:endParaRPr lang="en-US"/>
          </a:p>
        </p:txBody>
      </p:sp>
      <p:sp>
        <p:nvSpPr>
          <p:cNvPr id="3" name="Footer Placeholder 2">
            <a:extLst>
              <a:ext uri="{FF2B5EF4-FFF2-40B4-BE49-F238E27FC236}">
                <a16:creationId xmlns:a16="http://schemas.microsoft.com/office/drawing/2014/main" id="{4D3B23A4-578E-41E3-8C68-53D8E0391F6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97694A-A724-402D-8144-1174044202F6}"/>
              </a:ext>
            </a:extLst>
          </p:cNvPr>
          <p:cNvSpPr>
            <a:spLocks noGrp="1"/>
          </p:cNvSpPr>
          <p:nvPr>
            <p:ph type="sldNum" sz="quarter" idx="12"/>
          </p:nvPr>
        </p:nvSpPr>
        <p:spPr/>
        <p:txBody>
          <a:bodyPr/>
          <a:lstStyle/>
          <a:p>
            <a:fld id="{5D673467-8E8A-4BED-AC4F-6C86A8B01B56}" type="slidenum">
              <a:rPr lang="en-US" smtClean="0"/>
              <a:t>‹#›</a:t>
            </a:fld>
            <a:endParaRPr lang="en-US"/>
          </a:p>
        </p:txBody>
      </p:sp>
    </p:spTree>
    <p:extLst>
      <p:ext uri="{BB962C8B-B14F-4D97-AF65-F5344CB8AC3E}">
        <p14:creationId xmlns:p14="http://schemas.microsoft.com/office/powerpoint/2010/main" val="605472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BCFC-72A5-469C-83F5-4735E3A2F1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4967045-AC6E-4F13-8E4C-1D1FBF912A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8EEBF7-600A-4184-A17E-DF953BAD38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48EAB3-5124-40B9-8D09-A4C273437E8B}"/>
              </a:ext>
            </a:extLst>
          </p:cNvPr>
          <p:cNvSpPr>
            <a:spLocks noGrp="1"/>
          </p:cNvSpPr>
          <p:nvPr>
            <p:ph type="dt" sz="half" idx="10"/>
          </p:nvPr>
        </p:nvSpPr>
        <p:spPr/>
        <p:txBody>
          <a:bodyPr/>
          <a:lstStyle/>
          <a:p>
            <a:fld id="{F1086ABF-29B6-43AE-83E7-B3F47CC26A6D}" type="datetimeFigureOut">
              <a:rPr lang="en-US" smtClean="0"/>
              <a:t>8/10/2021</a:t>
            </a:fld>
            <a:endParaRPr lang="en-US"/>
          </a:p>
        </p:txBody>
      </p:sp>
      <p:sp>
        <p:nvSpPr>
          <p:cNvPr id="6" name="Footer Placeholder 5">
            <a:extLst>
              <a:ext uri="{FF2B5EF4-FFF2-40B4-BE49-F238E27FC236}">
                <a16:creationId xmlns:a16="http://schemas.microsoft.com/office/drawing/2014/main" id="{97DDFA16-FF56-4C82-BAD2-8EEE17C84A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8D5ED8-48CE-4940-BE42-B5038C05FA9A}"/>
              </a:ext>
            </a:extLst>
          </p:cNvPr>
          <p:cNvSpPr>
            <a:spLocks noGrp="1"/>
          </p:cNvSpPr>
          <p:nvPr>
            <p:ph type="sldNum" sz="quarter" idx="12"/>
          </p:nvPr>
        </p:nvSpPr>
        <p:spPr/>
        <p:txBody>
          <a:bodyPr/>
          <a:lstStyle/>
          <a:p>
            <a:fld id="{5D673467-8E8A-4BED-AC4F-6C86A8B01B56}" type="slidenum">
              <a:rPr lang="en-US" smtClean="0"/>
              <a:t>‹#›</a:t>
            </a:fld>
            <a:endParaRPr lang="en-US"/>
          </a:p>
        </p:txBody>
      </p:sp>
    </p:spTree>
    <p:extLst>
      <p:ext uri="{BB962C8B-B14F-4D97-AF65-F5344CB8AC3E}">
        <p14:creationId xmlns:p14="http://schemas.microsoft.com/office/powerpoint/2010/main" val="2287615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78BED-9E54-47B9-814E-65CFCF3A6D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E711106-0583-42E4-A3E3-F202AEE601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FE2EC-9DB3-4330-A76C-EF576248BE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677D8A-5295-47E1-8FE8-D284609E7782}"/>
              </a:ext>
            </a:extLst>
          </p:cNvPr>
          <p:cNvSpPr>
            <a:spLocks noGrp="1"/>
          </p:cNvSpPr>
          <p:nvPr>
            <p:ph type="dt" sz="half" idx="10"/>
          </p:nvPr>
        </p:nvSpPr>
        <p:spPr/>
        <p:txBody>
          <a:bodyPr/>
          <a:lstStyle/>
          <a:p>
            <a:fld id="{F1086ABF-29B6-43AE-83E7-B3F47CC26A6D}" type="datetimeFigureOut">
              <a:rPr lang="en-US" smtClean="0"/>
              <a:t>8/10/2021</a:t>
            </a:fld>
            <a:endParaRPr lang="en-US"/>
          </a:p>
        </p:txBody>
      </p:sp>
      <p:sp>
        <p:nvSpPr>
          <p:cNvPr id="6" name="Footer Placeholder 5">
            <a:extLst>
              <a:ext uri="{FF2B5EF4-FFF2-40B4-BE49-F238E27FC236}">
                <a16:creationId xmlns:a16="http://schemas.microsoft.com/office/drawing/2014/main" id="{0B863362-59E9-4F43-84DE-AB77CE0C36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EC8EB4-4655-4734-BB67-4C2B2EC37CB9}"/>
              </a:ext>
            </a:extLst>
          </p:cNvPr>
          <p:cNvSpPr>
            <a:spLocks noGrp="1"/>
          </p:cNvSpPr>
          <p:nvPr>
            <p:ph type="sldNum" sz="quarter" idx="12"/>
          </p:nvPr>
        </p:nvSpPr>
        <p:spPr/>
        <p:txBody>
          <a:bodyPr/>
          <a:lstStyle/>
          <a:p>
            <a:fld id="{5D673467-8E8A-4BED-AC4F-6C86A8B01B56}" type="slidenum">
              <a:rPr lang="en-US" smtClean="0"/>
              <a:t>‹#›</a:t>
            </a:fld>
            <a:endParaRPr lang="en-US"/>
          </a:p>
        </p:txBody>
      </p:sp>
    </p:spTree>
    <p:extLst>
      <p:ext uri="{BB962C8B-B14F-4D97-AF65-F5344CB8AC3E}">
        <p14:creationId xmlns:p14="http://schemas.microsoft.com/office/powerpoint/2010/main" val="9752909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4F3561-1F49-4119-8148-D093A3F3E3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AA268EB-DFC8-421C-9C0F-46DEC3CFFF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5BCA1B-0173-4F4C-B821-44BE6B8F73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086ABF-29B6-43AE-83E7-B3F47CC26A6D}" type="datetimeFigureOut">
              <a:rPr lang="en-US" smtClean="0"/>
              <a:t>8/10/2021</a:t>
            </a:fld>
            <a:endParaRPr lang="en-US"/>
          </a:p>
        </p:txBody>
      </p:sp>
      <p:sp>
        <p:nvSpPr>
          <p:cNvPr id="5" name="Footer Placeholder 4">
            <a:extLst>
              <a:ext uri="{FF2B5EF4-FFF2-40B4-BE49-F238E27FC236}">
                <a16:creationId xmlns:a16="http://schemas.microsoft.com/office/drawing/2014/main" id="{C793772C-1192-4077-B6BA-17EC074EFB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6C0716C-89BB-4598-86CF-C0629570DF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673467-8E8A-4BED-AC4F-6C86A8B01B56}" type="slidenum">
              <a:rPr lang="en-US" smtClean="0"/>
              <a:t>‹#›</a:t>
            </a:fld>
            <a:endParaRPr lang="en-US"/>
          </a:p>
        </p:txBody>
      </p:sp>
    </p:spTree>
    <p:extLst>
      <p:ext uri="{BB962C8B-B14F-4D97-AF65-F5344CB8AC3E}">
        <p14:creationId xmlns:p14="http://schemas.microsoft.com/office/powerpoint/2010/main" val="11753499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DD807-8CE4-46F3-AC6F-F3F15E16842E}"/>
              </a:ext>
            </a:extLst>
          </p:cNvPr>
          <p:cNvSpPr>
            <a:spLocks noGrp="1"/>
          </p:cNvSpPr>
          <p:nvPr>
            <p:ph type="title"/>
          </p:nvPr>
        </p:nvSpPr>
        <p:spPr/>
        <p:txBody>
          <a:bodyPr/>
          <a:lstStyle/>
          <a:p>
            <a:r>
              <a:rPr lang="en-US" dirty="0">
                <a:latin typeface="Aharoni" panose="02010803020104030203" pitchFamily="2" charset="-79"/>
                <a:cs typeface="Aharoni" panose="02010803020104030203" pitchFamily="2" charset="-79"/>
              </a:rPr>
              <a:t>Abstract</a:t>
            </a:r>
          </a:p>
        </p:txBody>
      </p:sp>
      <p:sp>
        <p:nvSpPr>
          <p:cNvPr id="3" name="Content Placeholder 2">
            <a:extLst>
              <a:ext uri="{FF2B5EF4-FFF2-40B4-BE49-F238E27FC236}">
                <a16:creationId xmlns:a16="http://schemas.microsoft.com/office/drawing/2014/main" id="{08045696-4397-4724-AAD6-19D4B87F0A08}"/>
              </a:ext>
            </a:extLst>
          </p:cNvPr>
          <p:cNvSpPr>
            <a:spLocks noGrp="1"/>
          </p:cNvSpPr>
          <p:nvPr>
            <p:ph idx="1"/>
          </p:nvPr>
        </p:nvSpPr>
        <p:spPr>
          <a:xfrm>
            <a:off x="838200" y="1514907"/>
            <a:ext cx="10515600" cy="4351338"/>
          </a:xfrm>
        </p:spPr>
        <p:txBody>
          <a:bodyPr>
            <a:normAutofit fontScale="77500" lnSpcReduction="20000"/>
          </a:bodyPr>
          <a:lstStyle/>
          <a:p>
            <a:pPr marL="0" indent="0">
              <a:buNone/>
            </a:pPr>
            <a:r>
              <a:rPr lang="en-US" dirty="0">
                <a:latin typeface="Univers" panose="020B0503020202020204" pitchFamily="34" charset="0"/>
              </a:rPr>
              <a:t>	Resonant Faraday rotation on alkali metals can be used to monitor the polarization of dense spin-polarized helium-3 targets. If spin exchange optical pumping is used to polarize the helium-3 nuclei, sparse amounts of Rb and K will be present in the target. </a:t>
            </a:r>
            <a:r>
              <a:rPr lang="en-US" b="1" dirty="0">
                <a:latin typeface="Univers" panose="020B0503020202020204" pitchFamily="34" charset="0"/>
              </a:rPr>
              <a:t>Tuning external-cavity diode lasers to the D2 transitions of Rb or K</a:t>
            </a:r>
            <a:r>
              <a:rPr lang="en-US" dirty="0">
                <a:latin typeface="Univers" panose="020B0503020202020204" pitchFamily="34" charset="0"/>
              </a:rPr>
              <a:t> maximizes the rotation of linearly polarized light due to the Faraday effect; which allowed measurement of small magnetic fields produced by the </a:t>
            </a:r>
            <a:r>
              <a:rPr lang="en-US" b="1" dirty="0">
                <a:latin typeface="Univers" panose="020B0503020202020204" pitchFamily="34" charset="0"/>
              </a:rPr>
              <a:t>spin-polarized nuclei</a:t>
            </a:r>
            <a:r>
              <a:rPr lang="en-US" dirty="0">
                <a:latin typeface="Univers" panose="020B0503020202020204" pitchFamily="34" charset="0"/>
              </a:rPr>
              <a:t>. To accomplish this goal, the laser frequencies must remain stable over long periods of time due to various environmental changes. We performed diagnostic interferometry to determine the rate of frequency drift and to locate the D2 transition frequencies via custom methods of automation on data acquisition and laser parameter control. Then, using the </a:t>
            </a:r>
            <a:r>
              <a:rPr lang="en-US" b="1" dirty="0">
                <a:latin typeface="Univers" panose="020B0503020202020204" pitchFamily="34" charset="0"/>
              </a:rPr>
              <a:t>doppler free absorption spectrum </a:t>
            </a:r>
            <a:r>
              <a:rPr lang="en-US" dirty="0">
                <a:latin typeface="Univers" panose="020B0503020202020204" pitchFamily="34" charset="0"/>
              </a:rPr>
              <a:t>of Rb or K as a feedback mechanism, a lock-in technique was used to generate an error signal and a </a:t>
            </a:r>
            <a:r>
              <a:rPr lang="en-US" b="1" dirty="0">
                <a:latin typeface="Univers" panose="020B0503020202020204" pitchFamily="34" charset="0"/>
              </a:rPr>
              <a:t>PID</a:t>
            </a:r>
            <a:r>
              <a:rPr lang="en-US" dirty="0">
                <a:latin typeface="Univers" panose="020B0503020202020204" pitchFamily="34" charset="0"/>
              </a:rPr>
              <a:t> </a:t>
            </a:r>
            <a:r>
              <a:rPr lang="en-US" b="1" dirty="0">
                <a:latin typeface="Univers" panose="020B0503020202020204" pitchFamily="34" charset="0"/>
              </a:rPr>
              <a:t>feedback</a:t>
            </a:r>
            <a:r>
              <a:rPr lang="en-US" dirty="0">
                <a:latin typeface="Univers" panose="020B0503020202020204" pitchFamily="34" charset="0"/>
              </a:rPr>
              <a:t> system allowed us to minimize the frequency drift of our ECDL to provide sufficient laser frequency stability for the Faraday rotation experiment.</a:t>
            </a:r>
          </a:p>
        </p:txBody>
      </p:sp>
    </p:spTree>
    <p:extLst>
      <p:ext uri="{BB962C8B-B14F-4D97-AF65-F5344CB8AC3E}">
        <p14:creationId xmlns:p14="http://schemas.microsoft.com/office/powerpoint/2010/main" val="1128920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E248B-5F77-4E92-AF0D-6629CBD8AC41}"/>
              </a:ext>
            </a:extLst>
          </p:cNvPr>
          <p:cNvSpPr>
            <a:spLocks noGrp="1"/>
          </p:cNvSpPr>
          <p:nvPr>
            <p:ph type="title"/>
          </p:nvPr>
        </p:nvSpPr>
        <p:spPr>
          <a:xfrm>
            <a:off x="838200" y="214604"/>
            <a:ext cx="10515600" cy="1903445"/>
          </a:xfrm>
        </p:spPr>
        <p:txBody>
          <a:bodyPr>
            <a:noAutofit/>
          </a:bodyPr>
          <a:lstStyle/>
          <a:p>
            <a:r>
              <a:rPr lang="en-US" b="0" i="0" u="none" strike="noStrike" baseline="0" dirty="0">
                <a:latin typeface="Aharoni" panose="02010803020104030203" pitchFamily="2" charset="-79"/>
                <a:cs typeface="Aharoni" panose="02010803020104030203" pitchFamily="2" charset="-79"/>
              </a:rPr>
              <a:t>Laser Frequency Stabilization Project at the University of Kentucky REU Program</a:t>
            </a:r>
            <a:endParaRPr lang="en-US"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3913687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84C16-1D8F-452E-AE84-8505D26B6E6E}"/>
              </a:ext>
            </a:extLst>
          </p:cNvPr>
          <p:cNvSpPr>
            <a:spLocks noGrp="1"/>
          </p:cNvSpPr>
          <p:nvPr>
            <p:ph type="title"/>
          </p:nvPr>
        </p:nvSpPr>
        <p:spPr/>
        <p:txBody>
          <a:bodyPr/>
          <a:lstStyle/>
          <a:p>
            <a:r>
              <a:rPr lang="en-US" dirty="0">
                <a:latin typeface="Aharoni" panose="02010803020104030203" pitchFamily="2" charset="-79"/>
                <a:cs typeface="Aharoni" panose="02010803020104030203" pitchFamily="2" charset="-79"/>
              </a:rPr>
              <a:t>Motivation</a:t>
            </a:r>
          </a:p>
        </p:txBody>
      </p:sp>
      <p:sp>
        <p:nvSpPr>
          <p:cNvPr id="3" name="Content Placeholder 2">
            <a:extLst>
              <a:ext uri="{FF2B5EF4-FFF2-40B4-BE49-F238E27FC236}">
                <a16:creationId xmlns:a16="http://schemas.microsoft.com/office/drawing/2014/main" id="{D435E9B7-C827-4E14-954C-4610FF839299}"/>
              </a:ext>
            </a:extLst>
          </p:cNvPr>
          <p:cNvSpPr>
            <a:spLocks noGrp="1"/>
          </p:cNvSpPr>
          <p:nvPr>
            <p:ph idx="1"/>
          </p:nvPr>
        </p:nvSpPr>
        <p:spPr>
          <a:xfrm>
            <a:off x="838200" y="1690688"/>
            <a:ext cx="10515600" cy="4351338"/>
          </a:xfrm>
        </p:spPr>
        <p:txBody>
          <a:bodyPr/>
          <a:lstStyle/>
          <a:p>
            <a:pPr marL="0" indent="0">
              <a:buNone/>
            </a:pPr>
            <a:r>
              <a:rPr lang="en-US" u="sng" dirty="0">
                <a:solidFill>
                  <a:srgbClr val="FF0000"/>
                </a:solidFill>
                <a:latin typeface="Univers" panose="020B0503020202020204" pitchFamily="34" charset="0"/>
              </a:rPr>
              <a:t>Insert Picture of </a:t>
            </a:r>
            <a:r>
              <a:rPr lang="en-US" u="sng" dirty="0" err="1">
                <a:solidFill>
                  <a:srgbClr val="FF0000"/>
                </a:solidFill>
                <a:latin typeface="Univers" panose="020B0503020202020204" pitchFamily="34" charset="0"/>
              </a:rPr>
              <a:t>Korsch’s</a:t>
            </a:r>
            <a:r>
              <a:rPr lang="en-US" u="sng" dirty="0">
                <a:solidFill>
                  <a:srgbClr val="FF0000"/>
                </a:solidFill>
                <a:latin typeface="Univers" panose="020B0503020202020204" pitchFamily="34" charset="0"/>
              </a:rPr>
              <a:t> Faraday Rotation Experiment?</a:t>
            </a:r>
          </a:p>
          <a:p>
            <a:pPr marL="0" indent="0">
              <a:buNone/>
            </a:pPr>
            <a:endParaRPr lang="en-US" dirty="0">
              <a:solidFill>
                <a:srgbClr val="FF0000"/>
              </a:solidFill>
              <a:latin typeface="Univers" panose="020B0503020202020204" pitchFamily="34" charset="0"/>
            </a:endParaRPr>
          </a:p>
          <a:p>
            <a:pPr marL="0" indent="0">
              <a:buNone/>
            </a:pPr>
            <a:r>
              <a:rPr lang="en-US" dirty="0">
                <a:latin typeface="Univers" panose="020B0503020202020204" pitchFamily="34" charset="0"/>
              </a:rPr>
              <a:t>Rb and K have strong D2 Transitions at around 780nm and 770 nm. Laser light tuned to those wavelengths will stimulated those transitions and allow accurate measurement of the contamination of those alkali metals in our target</a:t>
            </a:r>
          </a:p>
        </p:txBody>
      </p:sp>
    </p:spTree>
    <p:extLst>
      <p:ext uri="{BB962C8B-B14F-4D97-AF65-F5344CB8AC3E}">
        <p14:creationId xmlns:p14="http://schemas.microsoft.com/office/powerpoint/2010/main" val="19718503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8EC29-2FD0-4F9E-8CE6-27A25E8E17CD}"/>
              </a:ext>
            </a:extLst>
          </p:cNvPr>
          <p:cNvSpPr>
            <a:spLocks noGrp="1"/>
          </p:cNvSpPr>
          <p:nvPr>
            <p:ph type="title"/>
          </p:nvPr>
        </p:nvSpPr>
        <p:spPr/>
        <p:txBody>
          <a:bodyPr/>
          <a:lstStyle/>
          <a:p>
            <a:r>
              <a:rPr lang="en-US" dirty="0">
                <a:latin typeface="Aharoni" panose="02010803020104030203" pitchFamily="2" charset="-79"/>
                <a:cs typeface="Aharoni" panose="02010803020104030203" pitchFamily="2" charset="-79"/>
              </a:rPr>
              <a:t>Project Description</a:t>
            </a:r>
          </a:p>
        </p:txBody>
      </p:sp>
      <p:sp>
        <p:nvSpPr>
          <p:cNvPr id="3" name="Content Placeholder 2">
            <a:extLst>
              <a:ext uri="{FF2B5EF4-FFF2-40B4-BE49-F238E27FC236}">
                <a16:creationId xmlns:a16="http://schemas.microsoft.com/office/drawing/2014/main" id="{A0E6C16F-2360-42AE-A4B9-04E374D70C4E}"/>
              </a:ext>
            </a:extLst>
          </p:cNvPr>
          <p:cNvSpPr>
            <a:spLocks noGrp="1"/>
          </p:cNvSpPr>
          <p:nvPr>
            <p:ph idx="1"/>
          </p:nvPr>
        </p:nvSpPr>
        <p:spPr>
          <a:xfrm>
            <a:off x="838200" y="1452763"/>
            <a:ext cx="10515600" cy="4351338"/>
          </a:xfrm>
        </p:spPr>
        <p:txBody>
          <a:bodyPr/>
          <a:lstStyle/>
          <a:p>
            <a:pPr marL="0" indent="0">
              <a:buNone/>
            </a:pPr>
            <a:r>
              <a:rPr lang="en-US" dirty="0">
                <a:latin typeface="Univers" panose="020B0503020202020204" pitchFamily="34" charset="0"/>
              </a:rPr>
              <a:t>Tunable External Cavity Diode Lasers (ECDLs) are used.</a:t>
            </a:r>
          </a:p>
          <a:p>
            <a:pPr marL="0" indent="0">
              <a:buNone/>
            </a:pPr>
            <a:r>
              <a:rPr lang="en-US" dirty="0">
                <a:latin typeface="Univers" panose="020B0503020202020204" pitchFamily="34" charset="0"/>
              </a:rPr>
              <a:t>ECDLs experience </a:t>
            </a:r>
            <a:r>
              <a:rPr lang="en-US" b="1" dirty="0">
                <a:latin typeface="Univers" panose="020B0503020202020204" pitchFamily="34" charset="0"/>
              </a:rPr>
              <a:t>frequency drift</a:t>
            </a:r>
          </a:p>
          <a:p>
            <a:pPr marL="0" indent="0">
              <a:buNone/>
            </a:pPr>
            <a:r>
              <a:rPr lang="en-US" dirty="0">
                <a:latin typeface="Univers" panose="020B0503020202020204" pitchFamily="34" charset="0"/>
              </a:rPr>
              <a:t>The goal of the project is to minimize the amount of frequency drift over long periods of time to maintain the maximum light polarization rotation due to the Faraday effect. </a:t>
            </a:r>
          </a:p>
        </p:txBody>
      </p:sp>
    </p:spTree>
    <p:extLst>
      <p:ext uri="{BB962C8B-B14F-4D97-AF65-F5344CB8AC3E}">
        <p14:creationId xmlns:p14="http://schemas.microsoft.com/office/powerpoint/2010/main" val="3858345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8F68EC29-2FD0-4F9E-8CE6-27A25E8E17CD}"/>
                  </a:ext>
                </a:extLst>
              </p:cNvPr>
              <p:cNvSpPr>
                <a:spLocks noGrp="1"/>
              </p:cNvSpPr>
              <p:nvPr>
                <p:ph type="title"/>
              </p:nvPr>
            </p:nvSpPr>
            <p:spPr>
              <a:xfrm>
                <a:off x="820444" y="365125"/>
                <a:ext cx="10515600" cy="1325563"/>
              </a:xfrm>
            </p:spPr>
            <p:txBody>
              <a:bodyPr/>
              <a:lstStyle/>
              <a:p>
                <a:r>
                  <a:rPr lang="en-US" dirty="0">
                    <a:latin typeface="Aharoni" panose="02010803020104030203" pitchFamily="2" charset="-79"/>
                    <a:cs typeface="Aharoni" panose="02010803020104030203" pitchFamily="2" charset="-79"/>
                  </a:rPr>
                  <a:t>Quantifying </a:t>
                </a:r>
                <a14:m>
                  <m:oMath xmlns:m="http://schemas.openxmlformats.org/officeDocument/2006/math">
                    <m:r>
                      <a:rPr lang="en-US" b="0" i="1" smtClean="0">
                        <a:latin typeface="Cambria Math" panose="02040503050406030204" pitchFamily="18" charset="0"/>
                        <a:cs typeface="Aharoni" panose="02010803020104030203" pitchFamily="2" charset="-79"/>
                      </a:rPr>
                      <m:t>𝜈</m:t>
                    </m:r>
                  </m:oMath>
                </a14:m>
                <a:r>
                  <a:rPr lang="en-US" dirty="0">
                    <a:latin typeface="Cambria Math" panose="02040503050406030204" pitchFamily="18" charset="0"/>
                    <a:ea typeface="Cambria Math" panose="02040503050406030204" pitchFamily="18" charset="0"/>
                    <a:cs typeface="Aharoni" panose="02010803020104030203" pitchFamily="2" charset="-79"/>
                  </a:rPr>
                  <a:t>-</a:t>
                </a:r>
                <a:r>
                  <a:rPr lang="en-US" dirty="0">
                    <a:latin typeface="Aharoni" panose="02010803020104030203" pitchFamily="2" charset="-79"/>
                    <a:cs typeface="Aharoni" panose="02010803020104030203" pitchFamily="2" charset="-79"/>
                  </a:rPr>
                  <a:t>Drift</a:t>
                </a:r>
              </a:p>
            </p:txBody>
          </p:sp>
        </mc:Choice>
        <mc:Fallback xmlns="">
          <p:sp>
            <p:nvSpPr>
              <p:cNvPr id="2" name="Title 1">
                <a:extLst>
                  <a:ext uri="{FF2B5EF4-FFF2-40B4-BE49-F238E27FC236}">
                    <a16:creationId xmlns:a16="http://schemas.microsoft.com/office/drawing/2014/main" id="{8F68EC29-2FD0-4F9E-8CE6-27A25E8E17CD}"/>
                  </a:ext>
                </a:extLst>
              </p:cNvPr>
              <p:cNvSpPr>
                <a:spLocks noGrp="1" noRot="1" noChangeAspect="1" noMove="1" noResize="1" noEditPoints="1" noAdjustHandles="1" noChangeArrowheads="1" noChangeShapeType="1" noTextEdit="1"/>
              </p:cNvSpPr>
              <p:nvPr>
                <p:ph type="title"/>
              </p:nvPr>
            </p:nvSpPr>
            <p:spPr>
              <a:xfrm>
                <a:off x="820444" y="365125"/>
                <a:ext cx="10515600" cy="1325563"/>
              </a:xfrm>
              <a:blipFill>
                <a:blip r:embed="rId2"/>
                <a:stretch>
                  <a:fillRect l="-2377"/>
                </a:stretch>
              </a:blipFill>
            </p:spPr>
            <p:txBody>
              <a:bodyPr/>
              <a:lstStyle/>
              <a:p>
                <a:r>
                  <a:rPr lang="en-US">
                    <a:noFill/>
                  </a:rPr>
                  <a:t> </a:t>
                </a:r>
              </a:p>
            </p:txBody>
          </p:sp>
        </mc:Fallback>
      </mc:AlternateContent>
      <p:sp>
        <p:nvSpPr>
          <p:cNvPr id="3" name="Content Placeholder 2">
            <a:extLst>
              <a:ext uri="{FF2B5EF4-FFF2-40B4-BE49-F238E27FC236}">
                <a16:creationId xmlns:a16="http://schemas.microsoft.com/office/drawing/2014/main" id="{A0E6C16F-2360-42AE-A4B9-04E374D70C4E}"/>
              </a:ext>
            </a:extLst>
          </p:cNvPr>
          <p:cNvSpPr>
            <a:spLocks noGrp="1"/>
          </p:cNvSpPr>
          <p:nvPr>
            <p:ph idx="1"/>
          </p:nvPr>
        </p:nvSpPr>
        <p:spPr>
          <a:xfrm>
            <a:off x="838200" y="1452763"/>
            <a:ext cx="10515600" cy="4351338"/>
          </a:xfrm>
        </p:spPr>
        <p:txBody>
          <a:bodyPr/>
          <a:lstStyle/>
          <a:p>
            <a:pPr marL="0" indent="0">
              <a:buNone/>
            </a:pPr>
            <a:r>
              <a:rPr lang="en-US" dirty="0">
                <a:latin typeface="Univers" panose="020B0503020202020204" pitchFamily="34" charset="0"/>
              </a:rPr>
              <a:t>Shining light through a scanning Fabry Perot Interferometer, and evaluating the timing of the throughput flashes gave us a measure of the instantaneous drift velocity.</a:t>
            </a:r>
          </a:p>
          <a:p>
            <a:pPr marL="0" indent="0">
              <a:buNone/>
            </a:pPr>
            <a:endParaRPr lang="en-US" dirty="0">
              <a:latin typeface="Univers" panose="020B0503020202020204" pitchFamily="34" charset="0"/>
            </a:endParaRPr>
          </a:p>
          <a:p>
            <a:pPr marL="0" indent="0">
              <a:buNone/>
            </a:pPr>
            <a:endParaRPr lang="en-US" dirty="0">
              <a:latin typeface="Univers" panose="020B0503020202020204" pitchFamily="34" charset="0"/>
            </a:endParaRPr>
          </a:p>
        </p:txBody>
      </p:sp>
    </p:spTree>
    <p:extLst>
      <p:ext uri="{BB962C8B-B14F-4D97-AF65-F5344CB8AC3E}">
        <p14:creationId xmlns:p14="http://schemas.microsoft.com/office/powerpoint/2010/main" val="2501885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8EC29-2FD0-4F9E-8CE6-27A25E8E17CD}"/>
              </a:ext>
            </a:extLst>
          </p:cNvPr>
          <p:cNvSpPr>
            <a:spLocks noGrp="1"/>
          </p:cNvSpPr>
          <p:nvPr>
            <p:ph type="title"/>
          </p:nvPr>
        </p:nvSpPr>
        <p:spPr/>
        <p:txBody>
          <a:bodyPr/>
          <a:lstStyle/>
          <a:p>
            <a:r>
              <a:rPr lang="en-US" dirty="0">
                <a:latin typeface="Aharoni" panose="02010803020104030203" pitchFamily="2" charset="-79"/>
                <a:cs typeface="Aharoni" panose="02010803020104030203" pitchFamily="2" charset="-79"/>
              </a:rPr>
              <a:t>Locking Method</a:t>
            </a:r>
          </a:p>
        </p:txBody>
      </p:sp>
      <p:sp>
        <p:nvSpPr>
          <p:cNvPr id="3" name="Content Placeholder 2">
            <a:extLst>
              <a:ext uri="{FF2B5EF4-FFF2-40B4-BE49-F238E27FC236}">
                <a16:creationId xmlns:a16="http://schemas.microsoft.com/office/drawing/2014/main" id="{A0E6C16F-2360-42AE-A4B9-04E374D70C4E}"/>
              </a:ext>
            </a:extLst>
          </p:cNvPr>
          <p:cNvSpPr>
            <a:spLocks noGrp="1"/>
          </p:cNvSpPr>
          <p:nvPr>
            <p:ph idx="1"/>
          </p:nvPr>
        </p:nvSpPr>
        <p:spPr>
          <a:xfrm>
            <a:off x="838200" y="1452763"/>
            <a:ext cx="10515600" cy="4351338"/>
          </a:xfrm>
        </p:spPr>
        <p:txBody>
          <a:bodyPr/>
          <a:lstStyle/>
          <a:p>
            <a:pPr marL="0" indent="0">
              <a:buNone/>
            </a:pPr>
            <a:r>
              <a:rPr lang="en-US" dirty="0">
                <a:latin typeface="Univers" panose="020B0503020202020204" pitchFamily="34" charset="0"/>
              </a:rPr>
              <a:t>Side of Fringe Locking</a:t>
            </a:r>
          </a:p>
          <a:p>
            <a:pPr marL="0" indent="0">
              <a:buNone/>
            </a:pPr>
            <a:r>
              <a:rPr lang="en-US" dirty="0">
                <a:latin typeface="Univers" panose="020B0503020202020204" pitchFamily="34" charset="0"/>
              </a:rPr>
              <a:t>Used to lock to the side of any filter</a:t>
            </a:r>
          </a:p>
          <a:p>
            <a:pPr marL="0" indent="0">
              <a:buNone/>
            </a:pPr>
            <a:endParaRPr lang="en-US" u="sng" dirty="0">
              <a:latin typeface="Univers" panose="020B0503020202020204" pitchFamily="34" charset="0"/>
            </a:endParaRPr>
          </a:p>
          <a:p>
            <a:pPr marL="0" indent="0">
              <a:buNone/>
            </a:pPr>
            <a:endParaRPr lang="en-US" u="sng" dirty="0">
              <a:latin typeface="Univers" panose="020B0503020202020204" pitchFamily="34" charset="0"/>
            </a:endParaRPr>
          </a:p>
          <a:p>
            <a:pPr marL="0" indent="0">
              <a:buNone/>
            </a:pPr>
            <a:endParaRPr lang="en-US" dirty="0">
              <a:latin typeface="Univers" panose="020B0503020202020204" pitchFamily="34" charset="0"/>
            </a:endParaRPr>
          </a:p>
        </p:txBody>
      </p:sp>
    </p:spTree>
    <p:extLst>
      <p:ext uri="{BB962C8B-B14F-4D97-AF65-F5344CB8AC3E}">
        <p14:creationId xmlns:p14="http://schemas.microsoft.com/office/powerpoint/2010/main" val="3107324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8EC29-2FD0-4F9E-8CE6-27A25E8E17CD}"/>
              </a:ext>
            </a:extLst>
          </p:cNvPr>
          <p:cNvSpPr>
            <a:spLocks noGrp="1"/>
          </p:cNvSpPr>
          <p:nvPr>
            <p:ph type="title"/>
          </p:nvPr>
        </p:nvSpPr>
        <p:spPr>
          <a:xfrm>
            <a:off x="820444" y="365125"/>
            <a:ext cx="10515600" cy="1325563"/>
          </a:xfrm>
        </p:spPr>
        <p:txBody>
          <a:bodyPr/>
          <a:lstStyle/>
          <a:p>
            <a:r>
              <a:rPr lang="en-US" dirty="0">
                <a:latin typeface="Aharoni" panose="02010803020104030203" pitchFamily="2" charset="-79"/>
                <a:cs typeface="Aharoni" panose="02010803020104030203" pitchFamily="2" charset="-79"/>
              </a:rPr>
              <a:t>Top of Fringe Locking</a:t>
            </a:r>
          </a:p>
        </p:txBody>
      </p:sp>
      <p:sp>
        <p:nvSpPr>
          <p:cNvPr id="3" name="Content Placeholder 2">
            <a:extLst>
              <a:ext uri="{FF2B5EF4-FFF2-40B4-BE49-F238E27FC236}">
                <a16:creationId xmlns:a16="http://schemas.microsoft.com/office/drawing/2014/main" id="{A0E6C16F-2360-42AE-A4B9-04E374D70C4E}"/>
              </a:ext>
            </a:extLst>
          </p:cNvPr>
          <p:cNvSpPr>
            <a:spLocks noGrp="1"/>
          </p:cNvSpPr>
          <p:nvPr>
            <p:ph idx="1"/>
          </p:nvPr>
        </p:nvSpPr>
        <p:spPr>
          <a:xfrm>
            <a:off x="838200" y="1452763"/>
            <a:ext cx="22924865" cy="4608441"/>
          </a:xfrm>
        </p:spPr>
        <p:txBody>
          <a:bodyPr wrap="square">
            <a:spAutoFit/>
          </a:bodyPr>
          <a:lstStyle/>
          <a:p>
            <a:pPr marL="0" indent="0">
              <a:buNone/>
            </a:pPr>
            <a:r>
              <a:rPr lang="en-US" dirty="0">
                <a:latin typeface="Univers" panose="020B0503020202020204" pitchFamily="34" charset="0"/>
              </a:rPr>
              <a:t>Though the method involves more complicated data analysis in </a:t>
            </a:r>
          </a:p>
          <a:p>
            <a:pPr marL="0" indent="0">
              <a:buNone/>
            </a:pPr>
            <a:r>
              <a:rPr lang="en-US" dirty="0">
                <a:latin typeface="Univers" panose="020B0503020202020204" pitchFamily="34" charset="0"/>
              </a:rPr>
              <a:t>order to extract an error </a:t>
            </a:r>
          </a:p>
          <a:p>
            <a:pPr marL="0" indent="0">
              <a:buNone/>
            </a:pPr>
            <a:r>
              <a:rPr lang="en-US" dirty="0">
                <a:latin typeface="Univers" panose="020B0503020202020204" pitchFamily="34" charset="0"/>
              </a:rPr>
              <a:t>function free from coupling to</a:t>
            </a:r>
          </a:p>
          <a:p>
            <a:pPr marL="0" indent="0">
              <a:buNone/>
            </a:pPr>
            <a:r>
              <a:rPr lang="en-US" dirty="0">
                <a:latin typeface="Univers" panose="020B0503020202020204" pitchFamily="34" charset="0"/>
              </a:rPr>
              <a:t>laser intensity.</a:t>
            </a:r>
          </a:p>
          <a:p>
            <a:pPr marL="0" indent="0">
              <a:buNone/>
            </a:pPr>
            <a:endParaRPr lang="en-US" dirty="0">
              <a:latin typeface="Univers" panose="020B0503020202020204" pitchFamily="34" charset="0"/>
            </a:endParaRPr>
          </a:p>
          <a:p>
            <a:pPr marL="0" indent="0">
              <a:buNone/>
            </a:pPr>
            <a:r>
              <a:rPr lang="en-US" dirty="0">
                <a:latin typeface="Univers" panose="020B0503020202020204" pitchFamily="34" charset="0"/>
              </a:rPr>
              <a:t>Can only be used to lock to a</a:t>
            </a:r>
          </a:p>
          <a:p>
            <a:pPr marL="0" indent="0">
              <a:buNone/>
            </a:pPr>
            <a:r>
              <a:rPr lang="en-US" dirty="0">
                <a:latin typeface="Univers" panose="020B0503020202020204" pitchFamily="34" charset="0"/>
              </a:rPr>
              <a:t>narrowband filter.</a:t>
            </a:r>
          </a:p>
          <a:p>
            <a:pPr marL="0" indent="0">
              <a:buNone/>
            </a:pPr>
            <a:endParaRPr lang="en-US" dirty="0">
              <a:latin typeface="Univers" panose="020B0503020202020204" pitchFamily="34" charset="0"/>
            </a:endParaRPr>
          </a:p>
          <a:p>
            <a:pPr marL="0" indent="0">
              <a:buNone/>
            </a:pPr>
            <a:endParaRPr lang="en-US" dirty="0">
              <a:latin typeface="Univers" panose="020B0503020202020204" pitchFamily="34" charset="0"/>
            </a:endParaRPr>
          </a:p>
        </p:txBody>
      </p:sp>
      <p:pic>
        <p:nvPicPr>
          <p:cNvPr id="5" name="Picture 4" descr="Chart, histogram&#10;&#10;Description automatically generated">
            <a:extLst>
              <a:ext uri="{FF2B5EF4-FFF2-40B4-BE49-F238E27FC236}">
                <a16:creationId xmlns:a16="http://schemas.microsoft.com/office/drawing/2014/main" id="{19603F0A-A57E-44F8-916B-DCF83F338B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970535"/>
            <a:ext cx="5877367" cy="4208921"/>
          </a:xfrm>
          <a:prstGeom prst="rect">
            <a:avLst/>
          </a:prstGeom>
        </p:spPr>
      </p:pic>
    </p:spTree>
    <p:extLst>
      <p:ext uri="{BB962C8B-B14F-4D97-AF65-F5344CB8AC3E}">
        <p14:creationId xmlns:p14="http://schemas.microsoft.com/office/powerpoint/2010/main" val="37966292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8F68EC29-2FD0-4F9E-8CE6-27A25E8E17CD}"/>
                  </a:ext>
                </a:extLst>
              </p:cNvPr>
              <p:cNvSpPr>
                <a:spLocks noGrp="1"/>
              </p:cNvSpPr>
              <p:nvPr>
                <p:ph type="title"/>
              </p:nvPr>
            </p:nvSpPr>
            <p:spPr>
              <a:xfrm>
                <a:off x="820444" y="365125"/>
                <a:ext cx="10515600" cy="1325563"/>
              </a:xfrm>
            </p:spPr>
            <p:txBody>
              <a:bodyPr/>
              <a:lstStyle/>
              <a:p>
                <a:r>
                  <a:rPr lang="en-US" dirty="0">
                    <a:latin typeface="Aharoni" panose="02010803020104030203" pitchFamily="2" charset="-79"/>
                    <a:cs typeface="Aharoni" panose="02010803020104030203" pitchFamily="2" charset="-79"/>
                  </a:rPr>
                  <a:t>Quantifying </a:t>
                </a:r>
                <a14:m>
                  <m:oMath xmlns:m="http://schemas.openxmlformats.org/officeDocument/2006/math">
                    <m:r>
                      <a:rPr lang="en-US" b="0" i="1" smtClean="0">
                        <a:latin typeface="Cambria Math" panose="02040503050406030204" pitchFamily="18" charset="0"/>
                        <a:cs typeface="Aharoni" panose="02010803020104030203" pitchFamily="2" charset="-79"/>
                      </a:rPr>
                      <m:t>𝜈</m:t>
                    </m:r>
                  </m:oMath>
                </a14:m>
                <a:r>
                  <a:rPr lang="en-US" dirty="0">
                    <a:latin typeface="Cambria Math" panose="02040503050406030204" pitchFamily="18" charset="0"/>
                    <a:ea typeface="Cambria Math" panose="02040503050406030204" pitchFamily="18" charset="0"/>
                    <a:cs typeface="Aharoni" panose="02010803020104030203" pitchFamily="2" charset="-79"/>
                  </a:rPr>
                  <a:t>-</a:t>
                </a:r>
                <a:r>
                  <a:rPr lang="en-US" dirty="0">
                    <a:latin typeface="Aharoni" panose="02010803020104030203" pitchFamily="2" charset="-79"/>
                    <a:cs typeface="Aharoni" panose="02010803020104030203" pitchFamily="2" charset="-79"/>
                  </a:rPr>
                  <a:t>Drift</a:t>
                </a:r>
              </a:p>
            </p:txBody>
          </p:sp>
        </mc:Choice>
        <mc:Fallback xmlns="">
          <p:sp>
            <p:nvSpPr>
              <p:cNvPr id="2" name="Title 1">
                <a:extLst>
                  <a:ext uri="{FF2B5EF4-FFF2-40B4-BE49-F238E27FC236}">
                    <a16:creationId xmlns:a16="http://schemas.microsoft.com/office/drawing/2014/main" id="{8F68EC29-2FD0-4F9E-8CE6-27A25E8E17CD}"/>
                  </a:ext>
                </a:extLst>
              </p:cNvPr>
              <p:cNvSpPr>
                <a:spLocks noGrp="1" noRot="1" noChangeAspect="1" noMove="1" noResize="1" noEditPoints="1" noAdjustHandles="1" noChangeArrowheads="1" noChangeShapeType="1" noTextEdit="1"/>
              </p:cNvSpPr>
              <p:nvPr>
                <p:ph type="title"/>
              </p:nvPr>
            </p:nvSpPr>
            <p:spPr>
              <a:xfrm>
                <a:off x="820444" y="365125"/>
                <a:ext cx="10515600" cy="1325563"/>
              </a:xfrm>
              <a:blipFill>
                <a:blip r:embed="rId2"/>
                <a:stretch>
                  <a:fillRect l="-2377"/>
                </a:stretch>
              </a:blipFill>
            </p:spPr>
            <p:txBody>
              <a:bodyPr/>
              <a:lstStyle/>
              <a:p>
                <a:r>
                  <a:rPr lang="en-US">
                    <a:noFill/>
                  </a:rPr>
                  <a:t> </a:t>
                </a:r>
              </a:p>
            </p:txBody>
          </p:sp>
        </mc:Fallback>
      </mc:AlternateContent>
      <p:sp>
        <p:nvSpPr>
          <p:cNvPr id="3" name="Content Placeholder 2">
            <a:extLst>
              <a:ext uri="{FF2B5EF4-FFF2-40B4-BE49-F238E27FC236}">
                <a16:creationId xmlns:a16="http://schemas.microsoft.com/office/drawing/2014/main" id="{A0E6C16F-2360-42AE-A4B9-04E374D70C4E}"/>
              </a:ext>
            </a:extLst>
          </p:cNvPr>
          <p:cNvSpPr>
            <a:spLocks noGrp="1"/>
          </p:cNvSpPr>
          <p:nvPr>
            <p:ph idx="1"/>
          </p:nvPr>
        </p:nvSpPr>
        <p:spPr>
          <a:xfrm>
            <a:off x="838200" y="1452763"/>
            <a:ext cx="10515600" cy="4351338"/>
          </a:xfrm>
        </p:spPr>
        <p:txBody>
          <a:bodyPr/>
          <a:lstStyle/>
          <a:p>
            <a:pPr marL="0" indent="0">
              <a:buNone/>
            </a:pPr>
            <a:r>
              <a:rPr lang="en-US" dirty="0">
                <a:latin typeface="Univers" panose="020B0503020202020204" pitchFamily="34" charset="0"/>
              </a:rPr>
              <a:t>Shining light through a scanning Fabry Perot Interferometer, and evaluating the timing of the throughput flashes gave us a measure of the instantaneous drift velocity.</a:t>
            </a:r>
          </a:p>
          <a:p>
            <a:pPr marL="0" indent="0">
              <a:buNone/>
            </a:pPr>
            <a:endParaRPr lang="en-US" dirty="0">
              <a:latin typeface="Univers" panose="020B0503020202020204" pitchFamily="34" charset="0"/>
            </a:endParaRPr>
          </a:p>
          <a:p>
            <a:pPr marL="0" indent="0">
              <a:buNone/>
            </a:pPr>
            <a:endParaRPr lang="en-US" dirty="0">
              <a:latin typeface="Univers" panose="020B0503020202020204" pitchFamily="34" charset="0"/>
            </a:endParaRPr>
          </a:p>
        </p:txBody>
      </p:sp>
    </p:spTree>
    <p:extLst>
      <p:ext uri="{BB962C8B-B14F-4D97-AF65-F5344CB8AC3E}">
        <p14:creationId xmlns:p14="http://schemas.microsoft.com/office/powerpoint/2010/main" val="3451793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2000</TotalTime>
  <Words>412</Words>
  <Application>Microsoft Office PowerPoint</Application>
  <PresentationFormat>Widescreen</PresentationFormat>
  <Paragraphs>27</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Aharoni</vt:lpstr>
      <vt:lpstr>Calibri Light</vt:lpstr>
      <vt:lpstr>Univers</vt:lpstr>
      <vt:lpstr>Cambria Math</vt:lpstr>
      <vt:lpstr>Calibri</vt:lpstr>
      <vt:lpstr>Office Theme</vt:lpstr>
      <vt:lpstr>Abstract</vt:lpstr>
      <vt:lpstr>Laser Frequency Stabilization Project at the University of Kentucky REU Program</vt:lpstr>
      <vt:lpstr>Motivation</vt:lpstr>
      <vt:lpstr>Project Description</vt:lpstr>
      <vt:lpstr>Quantifying ν-Drift</vt:lpstr>
      <vt:lpstr>Locking Method</vt:lpstr>
      <vt:lpstr>Top of Fringe Locking</vt:lpstr>
      <vt:lpstr>Quantifying ν-Drift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Abstract</dc:title>
  <dc:creator>Bodron, William A.</dc:creator>
  <cp:lastModifiedBy>Will Bodron</cp:lastModifiedBy>
  <cp:revision>3</cp:revision>
  <dcterms:created xsi:type="dcterms:W3CDTF">2021-08-06T15:51:38Z</dcterms:created>
  <dcterms:modified xsi:type="dcterms:W3CDTF">2021-08-10T22:03:16Z</dcterms:modified>
</cp:coreProperties>
</file>

<file path=docProps/thumbnail.jpeg>
</file>